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7180" autoAdjust="0"/>
  </p:normalViewPr>
  <p:slideViewPr>
    <p:cSldViewPr snapToGrid="0">
      <p:cViewPr varScale="1">
        <p:scale>
          <a:sx n="66" d="100"/>
          <a:sy n="66" d="100"/>
        </p:scale>
        <p:origin x="56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40CE5-F6B2-4667-B821-C97D9E94E133}" type="datetimeFigureOut">
              <a:rPr lang="en-US" smtClean="0"/>
              <a:t>9/21/2022</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6619E-36FA-4346-9FFD-AD3D42ADF328}" type="slidenum">
              <a:rPr lang="en-US" smtClean="0"/>
              <a:t>‹nr.›</a:t>
            </a:fld>
            <a:endParaRPr lang="en-US"/>
          </a:p>
        </p:txBody>
      </p:sp>
    </p:spTree>
    <p:extLst>
      <p:ext uri="{BB962C8B-B14F-4D97-AF65-F5344CB8AC3E}">
        <p14:creationId xmlns:p14="http://schemas.microsoft.com/office/powerpoint/2010/main" val="2494054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2.1: Classical hierarchal model of stem cell differentiation. As pluri-potential goes down (left side), the cells undergo a greater degree of differentiation (right side). ESC: embryonic stem cell, iPSC: induced pluripotent stem cell, NSC: neural stem cell, EpSC</a:t>
            </a:r>
            <a:r>
              <a:rPr lang="en-US" sz="1800" b="1" dirty="0">
                <a:effectLst/>
                <a:latin typeface="Corbel" panose="020B0503020204020204" pitchFamily="34" charset="0"/>
                <a:ea typeface="Calibri" panose="020F0502020204030204" pitchFamily="34" charset="0"/>
                <a:cs typeface="Times New Roman" panose="02020603050405020304" pitchFamily="18" charset="0"/>
              </a:rPr>
              <a:t>: epidermal stem cell, HSC: hematopoietic stem cell, MSC: mesenchymal stem cell.</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Prodinger CM, Reichelt J, Bauer JW, and Laimer M (2017) Ann. Dermatology 29: 667-687.</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a:t>
            </a:fld>
            <a:endParaRPr lang="en-US"/>
          </a:p>
        </p:txBody>
      </p:sp>
    </p:spTree>
    <p:extLst>
      <p:ext uri="{BB962C8B-B14F-4D97-AF65-F5344CB8AC3E}">
        <p14:creationId xmlns:p14="http://schemas.microsoft.com/office/powerpoint/2010/main" val="2302955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15000"/>
              </a:lnSpc>
              <a:spcAft>
                <a:spcPts val="1000"/>
              </a:spcAft>
            </a:pPr>
            <a:r>
              <a:rPr lang="en-US" sz="1800" b="1" dirty="0">
                <a:solidFill>
                  <a:srgbClr val="000000"/>
                </a:solidFill>
                <a:effectLst/>
                <a:latin typeface="Corbel" panose="020B0503020204020204" pitchFamily="34" charset="0"/>
                <a:ea typeface="Calibri" panose="020F0502020204030204" pitchFamily="34" charset="0"/>
                <a:cs typeface="Segoe UI" panose="020B0502040204020203" pitchFamily="34" charset="0"/>
              </a:rPr>
              <a:t>Figure 2.10: </a:t>
            </a:r>
            <a:r>
              <a:rPr lang="en-US" sz="1800" b="1" dirty="0">
                <a:solidFill>
                  <a:srgbClr val="222222"/>
                </a:solidFill>
                <a:effectLst/>
                <a:latin typeface="Corbel" panose="020B0503020204020204" pitchFamily="34" charset="0"/>
                <a:ea typeface="Calibri" panose="020F0502020204030204" pitchFamily="34" charset="0"/>
                <a:cs typeface="Times New Roman" panose="02020603050405020304" pitchFamily="18" charset="0"/>
              </a:rPr>
              <a:t>Overview of library preparation methods for different RNA-sequencing (RNA-seq) methods.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solidFill>
                  <a:srgbClr val="000000"/>
                </a:solidFill>
                <a:effectLst/>
                <a:latin typeface="Corbel" panose="020B0503020204020204" pitchFamily="34" charset="0"/>
                <a:ea typeface="Calibri" panose="020F0502020204030204" pitchFamily="34" charset="0"/>
                <a:cs typeface="Segoe UI" panose="020B0502040204020203" pitchFamily="34" charset="0"/>
              </a:rPr>
              <a:t>From RNA sequencing: the teenage years, Stark, R. et al., Nat Rev Genet 20, 631–656, 2019, https://doi.org/10.1038/s41576-019-0150-2.</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11</a:t>
            </a:fld>
            <a:endParaRPr lang="en-US"/>
          </a:p>
        </p:txBody>
      </p:sp>
    </p:spTree>
    <p:extLst>
      <p:ext uri="{BB962C8B-B14F-4D97-AF65-F5344CB8AC3E}">
        <p14:creationId xmlns:p14="http://schemas.microsoft.com/office/powerpoint/2010/main" val="2462544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2.11: Wnt pathways.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Nagano, 2019, Japanese Dental Science Review 55:80-87.</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12</a:t>
            </a:fld>
            <a:endParaRPr lang="en-US"/>
          </a:p>
        </p:txBody>
      </p:sp>
    </p:spTree>
    <p:extLst>
      <p:ext uri="{BB962C8B-B14F-4D97-AF65-F5344CB8AC3E}">
        <p14:creationId xmlns:p14="http://schemas.microsoft.com/office/powerpoint/2010/main" val="539786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2.12: Hematopoietic stem cells from bone marrow regenerate all of the adult blood cell lineages.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NIH website www.NIH.gov/hematopoietic stem cells.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13</a:t>
            </a:fld>
            <a:endParaRPr lang="en-US"/>
          </a:p>
        </p:txBody>
      </p:sp>
    </p:spTree>
    <p:extLst>
      <p:ext uri="{BB962C8B-B14F-4D97-AF65-F5344CB8AC3E}">
        <p14:creationId xmlns:p14="http://schemas.microsoft.com/office/powerpoint/2010/main" val="265265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a:t>
            </a:r>
            <a:r>
              <a:rPr lang="en-US" sz="1800" b="1" dirty="0">
                <a:effectLst/>
                <a:latin typeface="Corbel" panose="020B0503020204020204" pitchFamily="34" charset="0"/>
                <a:ea typeface="Calibri" panose="020F0502020204030204" pitchFamily="34" charset="0"/>
                <a:cs typeface="Calibri" panose="020F0502020204030204" pitchFamily="34" charset="0"/>
              </a:rPr>
              <a:t>13: </a:t>
            </a:r>
            <a:r>
              <a:rPr lang="en-US" sz="1800" b="1" dirty="0">
                <a:solidFill>
                  <a:srgbClr val="000000"/>
                </a:solidFill>
                <a:effectLst/>
                <a:latin typeface="Corbel" panose="020B0503020204020204" pitchFamily="34" charset="0"/>
                <a:ea typeface="Calibri" panose="020F0502020204030204" pitchFamily="34" charset="0"/>
                <a:cs typeface="Calibri" panose="020F0502020204030204" pitchFamily="34" charset="0"/>
              </a:rPr>
              <a:t>Characteristics of mesenchymal stem/stromal cells</a:t>
            </a:r>
            <a:r>
              <a:rPr lang="en-US" sz="1800" b="1" dirty="0">
                <a:effectLst/>
                <a:latin typeface="Corbel" panose="020B0503020204020204" pitchFamily="34" charset="0"/>
                <a:ea typeface="Calibri" panose="020F0502020204030204" pitchFamily="34" charset="0"/>
                <a:cs typeface="Times New Roman" panose="02020603050405020304" pitchFamily="18" charset="0"/>
              </a:rPr>
              <a:t>.</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Pittenger et al., 2019, NPJ Regenerative Medicine 4:22-37.</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14</a:t>
            </a:fld>
            <a:endParaRPr lang="en-US"/>
          </a:p>
        </p:txBody>
      </p:sp>
    </p:spTree>
    <p:extLst>
      <p:ext uri="{BB962C8B-B14F-4D97-AF65-F5344CB8AC3E}">
        <p14:creationId xmlns:p14="http://schemas.microsoft.com/office/powerpoint/2010/main" val="41030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2.14:  Immunomodulatory capacity of MSCs to escape rejection by immune cells.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Pittenger et al., 2019, NPJ Regenerative medicine 4:22-37.</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15</a:t>
            </a:fld>
            <a:endParaRPr lang="en-US"/>
          </a:p>
        </p:txBody>
      </p:sp>
    </p:spTree>
    <p:extLst>
      <p:ext uri="{BB962C8B-B14F-4D97-AF65-F5344CB8AC3E}">
        <p14:creationId xmlns:p14="http://schemas.microsoft.com/office/powerpoint/2010/main" val="2164088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15000"/>
              </a:lnSpc>
              <a:spcAft>
                <a:spcPts val="10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2.15: Modes of skin regeneration by skin stem cells (SC).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orbel" panose="020B0503020204020204" pitchFamily="34" charset="0"/>
                <a:ea typeface="Calibri" panose="020F0502020204030204" pitchFamily="34" charset="0"/>
                <a:cs typeface="Calibri" panose="020F0502020204030204" pitchFamily="34" charset="0"/>
              </a:rPr>
              <a:t>From Current and Future Perspectives of Stem Cell Therapy in Dermatology, Prodinger CM, Reichelt J, Bauer JW, Laimer M., 2020, Annals of Dermatology 29:667-687.</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16</a:t>
            </a:fld>
            <a:endParaRPr lang="en-US"/>
          </a:p>
        </p:txBody>
      </p:sp>
    </p:spTree>
    <p:extLst>
      <p:ext uri="{BB962C8B-B14F-4D97-AF65-F5344CB8AC3E}">
        <p14:creationId xmlns:p14="http://schemas.microsoft.com/office/powerpoint/2010/main" val="3093745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2.16: The hair follicles regenerates throughout life and their structure are complex.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Epithelial-Mesenchymal Micro-niches Govern Stem Cell Lineage Choices, Yang H, Adam RC, Ge Y, Hua ZL, Fuchs E., 2017, Cell 169; 483–496.</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17</a:t>
            </a:fld>
            <a:endParaRPr lang="en-US"/>
          </a:p>
        </p:txBody>
      </p:sp>
    </p:spTree>
    <p:extLst>
      <p:ext uri="{BB962C8B-B14F-4D97-AF65-F5344CB8AC3E}">
        <p14:creationId xmlns:p14="http://schemas.microsoft.com/office/powerpoint/2010/main" val="2783437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15000"/>
              </a:lnSpc>
              <a:spcAft>
                <a:spcPts val="10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2.17: The intestinal microvilli have LGR5 expressing stem cells at the crypt base which become absorptive cells and migrate towards the tip where they are sloughed off through normal use.</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Identification of stem cells in small intestine and colon by marker gene Lgr5, Barker, N., van Es, J., Kuipers, J. et al. Nature 449, 1003–1007, 2007, https://doi.org/10.1038/nature06196.</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18</a:t>
            </a:fld>
            <a:endParaRPr lang="en-US"/>
          </a:p>
        </p:txBody>
      </p:sp>
    </p:spTree>
    <p:extLst>
      <p:ext uri="{BB962C8B-B14F-4D97-AF65-F5344CB8AC3E}">
        <p14:creationId xmlns:p14="http://schemas.microsoft.com/office/powerpoint/2010/main" val="2732785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2.18: The intestinal crypt provides two populations of stem cells that are active in regenerating the villi. Normally, Lgr5 expressing cells are the most active (green cells in A), while Bmi1 cells provide only a small contribution (green cells in C), but if Lgr5 cells are ablated (B), the Bmi1 cells contribute strongly to villus maintenance (D).</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The intestinal stem cell markers Bmi1 and Lgr5 identify two functionally distinct populations, Yan, Chia, Li, Ootani et al., 2012, Proc. Nat. Acad. Sci.109:466-471.</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19</a:t>
            </a:fld>
            <a:endParaRPr lang="en-US"/>
          </a:p>
        </p:txBody>
      </p:sp>
    </p:spTree>
    <p:extLst>
      <p:ext uri="{BB962C8B-B14F-4D97-AF65-F5344CB8AC3E}">
        <p14:creationId xmlns:p14="http://schemas.microsoft.com/office/powerpoint/2010/main" val="1096810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2.19: Neural stem cells propagate during early development but are only found in a few brain sites in the brain during adulthood, and there is only a little central nervous system repair late in life.</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Aging and Rejuvenation of Neural Stem Cells and Their Niches, Negredo et al., 2021, Cell Stem Cell 27: 202-223.</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20</a:t>
            </a:fld>
            <a:endParaRPr lang="en-US"/>
          </a:p>
        </p:txBody>
      </p:sp>
    </p:spTree>
    <p:extLst>
      <p:ext uri="{BB962C8B-B14F-4D97-AF65-F5344CB8AC3E}">
        <p14:creationId xmlns:p14="http://schemas.microsoft.com/office/powerpoint/2010/main" val="2632938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2.2: Stem cell replication occurs in the stem cell niche and can be symmetrical or asymmetrical, and the most rapidly dividing cells are the transit amplifying cells. A few progenitor cells may exist among the non-dividing differentiated cells in the adult tissue.</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3</a:t>
            </a:fld>
            <a:endParaRPr lang="en-US"/>
          </a:p>
        </p:txBody>
      </p:sp>
    </p:spTree>
    <p:extLst>
      <p:ext uri="{BB962C8B-B14F-4D97-AF65-F5344CB8AC3E}">
        <p14:creationId xmlns:p14="http://schemas.microsoft.com/office/powerpoint/2010/main" val="3936034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2.20:  Reprogramming of adult fibroblasts to induced pluripotent stem cells (iPS Cells).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Induction of Pluripotent Stem Cells From Adult Human Fibroblasts by Defined Factors, Takahashi et al., Cell 131;1-12.</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21</a:t>
            </a:fld>
            <a:endParaRPr lang="en-US"/>
          </a:p>
        </p:txBody>
      </p:sp>
    </p:spTree>
    <p:extLst>
      <p:ext uri="{BB962C8B-B14F-4D97-AF65-F5344CB8AC3E}">
        <p14:creationId xmlns:p14="http://schemas.microsoft.com/office/powerpoint/2010/main" val="3857532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2.21: Human iPSCs can form multilineage model systems of development and disease for a variety of somatic tissues.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Multi-lineage Human iPSC-Derived Platforms for Disease Modeling and Drug Discovery, Sharma A, Sances S, Workman MJ, Svedsen CN, 2020, Cell Stem Cell 26: 309-329.</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22</a:t>
            </a:fld>
            <a:endParaRPr lang="en-US"/>
          </a:p>
        </p:txBody>
      </p:sp>
    </p:spTree>
    <p:extLst>
      <p:ext uri="{BB962C8B-B14F-4D97-AF65-F5344CB8AC3E}">
        <p14:creationId xmlns:p14="http://schemas.microsoft.com/office/powerpoint/2010/main" val="263840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2.22: iPS cell aggregates differentiated to release hormones such as CRH and ACTH.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Hypothalamic Contribution to Pituitary Functions Is Recapitulated In Vitro Using 3D-Cultured Human iPS Cells, Kasai et al., 2020, Cell Reports 30, 18–24.</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23</a:t>
            </a:fld>
            <a:endParaRPr lang="en-US"/>
          </a:p>
        </p:txBody>
      </p:sp>
    </p:spTree>
    <p:extLst>
      <p:ext uri="{BB962C8B-B14F-4D97-AF65-F5344CB8AC3E}">
        <p14:creationId xmlns:p14="http://schemas.microsoft.com/office/powerpoint/2010/main" val="3082645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2.23: This is the northern white rhino, and the last male died in 2018. Now researchers are planning to use his frozen skin cells to create iPS cells that may then be used to create a new embryo that can develop after implantation in a surrogate mother.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a:t>
            </a:r>
            <a:r>
              <a:rPr lang="en-US" sz="1800" dirty="0" err="1">
                <a:effectLst/>
                <a:latin typeface="Corbel" panose="020B0503020204020204" pitchFamily="34" charset="0"/>
                <a:ea typeface="Calibri" panose="020F0502020204030204" pitchFamily="34" charset="0"/>
                <a:cs typeface="Times New Roman" panose="02020603050405020304" pitchFamily="18" charset="0"/>
              </a:rPr>
              <a:t>Vertigo_Warrior</a:t>
            </a:r>
            <a:r>
              <a:rPr lang="en-US" sz="1800" dirty="0">
                <a:effectLst/>
                <a:latin typeface="Corbel" panose="020B0503020204020204" pitchFamily="34" charset="0"/>
                <a:ea typeface="Calibri" panose="020F0502020204030204" pitchFamily="34" charset="0"/>
                <a:cs typeface="Times New Roman" panose="02020603050405020304" pitchFamily="18" charset="0"/>
              </a:rPr>
              <a:t>. The end of an era. Twitter.com https://twitter.com/VertigoWarrior/status/1399988901750599681 (2021).</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24</a:t>
            </a:fld>
            <a:endParaRPr lang="en-US"/>
          </a:p>
        </p:txBody>
      </p:sp>
    </p:spTree>
    <p:extLst>
      <p:ext uri="{BB962C8B-B14F-4D97-AF65-F5344CB8AC3E}">
        <p14:creationId xmlns:p14="http://schemas.microsoft.com/office/powerpoint/2010/main" val="2670447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2.24: Sources of pluripotent stem cells for therapeutic use.</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Stem Cells and Cloning: Advances and Applications, Swelstad and Kerr, 2010, 3:13-27.</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25</a:t>
            </a:fld>
            <a:endParaRPr lang="en-US"/>
          </a:p>
        </p:txBody>
      </p:sp>
    </p:spTree>
    <p:extLst>
      <p:ext uri="{BB962C8B-B14F-4D97-AF65-F5344CB8AC3E}">
        <p14:creationId xmlns:p14="http://schemas.microsoft.com/office/powerpoint/2010/main" val="3844395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2.25: Embryonic stem cell derivation method and cultivation. A) Diagram of derivation of embryonic stem cells. B) colonies growing on a dish or C) free-floating colonies.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26</a:t>
            </a:fld>
            <a:endParaRPr lang="en-US"/>
          </a:p>
        </p:txBody>
      </p:sp>
    </p:spTree>
    <p:extLst>
      <p:ext uri="{BB962C8B-B14F-4D97-AF65-F5344CB8AC3E}">
        <p14:creationId xmlns:p14="http://schemas.microsoft.com/office/powerpoint/2010/main" val="1831443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2.26: Organoid culture and ES cell differentiation to optic cells. Organoid culture of ESCs transduced with GFP under control of the retinal homeobox gene Rax promoter sequence analyzed at 4 and 7 days of optic cell differentiation.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Takata et al., 2017, Cell Reports 21:1534-1549.</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27</a:t>
            </a:fld>
            <a:endParaRPr lang="en-US"/>
          </a:p>
        </p:txBody>
      </p:sp>
    </p:spTree>
    <p:extLst>
      <p:ext uri="{BB962C8B-B14F-4D97-AF65-F5344CB8AC3E}">
        <p14:creationId xmlns:p14="http://schemas.microsoft.com/office/powerpoint/2010/main" val="3794738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2.27: </a:t>
            </a:r>
            <a:r>
              <a:rPr lang="en-US" sz="1800" b="1" dirty="0">
                <a:effectLst/>
                <a:latin typeface="Corbel" panose="020B0503020204020204" pitchFamily="34" charset="0"/>
                <a:ea typeface="Calibri" panose="020F0502020204030204" pitchFamily="34" charset="0"/>
                <a:cs typeface="Calibri" panose="020F0502020204030204" pitchFamily="34" charset="0"/>
              </a:rPr>
              <a:t>Exosomes produced by MSCs, and other stem cells can carry proteins, microRNAs and metabolites to nearby cells or over great distances to effect changes in other tissues.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Calibri" panose="020F0502020204030204" pitchFamily="34" charset="0"/>
              </a:rPr>
              <a:t>From Mesenchymal stromal cell-derived exosomes in cardiac regeneration and repair, Sun et al., 2021, Stem Cell Reports 16: 1662–1673.</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28</a:t>
            </a:fld>
            <a:endParaRPr lang="en-US"/>
          </a:p>
        </p:txBody>
      </p:sp>
    </p:spTree>
    <p:extLst>
      <p:ext uri="{BB962C8B-B14F-4D97-AF65-F5344CB8AC3E}">
        <p14:creationId xmlns:p14="http://schemas.microsoft.com/office/powerpoint/2010/main" val="596843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2.28: Stem cells are continuously monitoring their environment and do respond to mechanical stimulation as well as cytokines and growth factors. The cells' actin and tubulin cytoskeletons are connected to the extracellular matrix as well as the cell nucleus and stimulation often results in proliferation.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Calibri" panose="020F0502020204030204" pitchFamily="34" charset="0"/>
              </a:rPr>
              <a:t>From Stem cell responses to stretch and strain, Bhattacharya S, Wolfenson H, Shivdasani R, Shalom-Feuerstein R, 2022, Trends in Cell Biology 32; 4-7.</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29</a:t>
            </a:fld>
            <a:endParaRPr lang="en-US"/>
          </a:p>
        </p:txBody>
      </p:sp>
    </p:spTree>
    <p:extLst>
      <p:ext uri="{BB962C8B-B14F-4D97-AF65-F5344CB8AC3E}">
        <p14:creationId xmlns:p14="http://schemas.microsoft.com/office/powerpoint/2010/main" val="2425771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2.29: Intravital imaging of cancer stem cell dynamics. The mice are genetically engineered with a confetti cassette that results in expression of one color per tumor cell following brief treatment with tamoxifen. Individual colonies then grow from those tumor cells and can be imaged by intravital microscopy. Over two weeks, some cancer cell clones continued to grow (red), grew then regressed (blue), were delayed in their growth (yellow) or never grew (green).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Calibri" panose="020F0502020204030204" pitchFamily="34" charset="0"/>
              </a:rPr>
              <a:t>From Intravital imaging of cancer stem cell plasticity in mammary tumors, Zomer et al., Stem Cells, 2013 Mar;31(3):602-6. doi: 10.1002/stem.1296. PMID: 23225641; PMCID: PMC3744756.</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30</a:t>
            </a:fld>
            <a:endParaRPr lang="en-US"/>
          </a:p>
        </p:txBody>
      </p:sp>
    </p:spTree>
    <p:extLst>
      <p:ext uri="{BB962C8B-B14F-4D97-AF65-F5344CB8AC3E}">
        <p14:creationId xmlns:p14="http://schemas.microsoft.com/office/powerpoint/2010/main" val="3663022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2.3: Proliferation of stem cells.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4</a:t>
            </a:fld>
            <a:endParaRPr lang="en-US"/>
          </a:p>
        </p:txBody>
      </p:sp>
    </p:spTree>
    <p:extLst>
      <p:ext uri="{BB962C8B-B14F-4D97-AF65-F5344CB8AC3E}">
        <p14:creationId xmlns:p14="http://schemas.microsoft.com/office/powerpoint/2010/main" val="634805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lnSpc>
                <a:spcPct val="115000"/>
              </a:lnSpc>
              <a:spcAft>
                <a:spcPts val="1000"/>
              </a:spcAft>
              <a:tabLst>
                <a:tab pos="5149850" algn="l"/>
              </a:tabLs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2.30: The process of Dolly, a female Finn-Dorset sheep, resulting in the world’s first </a:t>
            </a:r>
            <a:r>
              <a:rPr lang="en-US" sz="1800" b="1" dirty="0" err="1">
                <a:effectLst/>
                <a:latin typeface="Corbel" panose="020B0503020204020204" pitchFamily="34" charset="0"/>
                <a:ea typeface="Calibri" panose="020F0502020204030204" pitchFamily="34" charset="0"/>
                <a:cs typeface="Times New Roman" panose="02020603050405020304" pitchFamily="18" charset="0"/>
              </a:rPr>
              <a:t>succesfully</a:t>
            </a:r>
            <a:r>
              <a:rPr lang="en-US" sz="1800" b="1" dirty="0">
                <a:effectLst/>
                <a:latin typeface="Corbel" panose="020B0503020204020204" pitchFamily="34" charset="0"/>
                <a:ea typeface="Calibri" panose="020F0502020204030204" pitchFamily="34" charset="0"/>
                <a:cs typeface="Times New Roman" panose="02020603050405020304" pitchFamily="18" charset="0"/>
              </a:rPr>
              <a:t> cloned mammal in 1996.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just">
              <a:lnSpc>
                <a:spcPct val="115000"/>
              </a:lnSpc>
              <a:spcAft>
                <a:spcPts val="1000"/>
              </a:spcAft>
              <a:tabLst>
                <a:tab pos="5149850" algn="l"/>
              </a:tabLs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Judith L. </a:t>
            </a:r>
            <a:r>
              <a:rPr lang="en-US" sz="1800" dirty="0" err="1">
                <a:effectLst/>
                <a:latin typeface="Corbel" panose="020B0503020204020204" pitchFamily="34" charset="0"/>
                <a:ea typeface="Calibri" panose="020F0502020204030204" pitchFamily="34" charset="0"/>
                <a:cs typeface="Times New Roman" panose="02020603050405020304" pitchFamily="18" charset="0"/>
              </a:rPr>
              <a:t>Fridovich</a:t>
            </a:r>
            <a:r>
              <a:rPr lang="en-US" sz="1800" dirty="0">
                <a:effectLst/>
                <a:latin typeface="Corbel" panose="020B0503020204020204" pitchFamily="34" charset="0"/>
                <a:ea typeface="Calibri" panose="020F0502020204030204" pitchFamily="34" charset="0"/>
                <a:cs typeface="Times New Roman" panose="02020603050405020304" pitchFamily="18" charset="0"/>
              </a:rPr>
              <a:t>-Keil. Dolly the sheep; cloning. </a:t>
            </a:r>
            <a:r>
              <a:rPr lang="en-US" sz="1800" dirty="0" err="1">
                <a:effectLst/>
                <a:latin typeface="Corbel" panose="020B0503020204020204" pitchFamily="34" charset="0"/>
                <a:ea typeface="Calibri" panose="020F0502020204030204" pitchFamily="34" charset="0"/>
                <a:cs typeface="Times New Roman" panose="02020603050405020304" pitchFamily="18" charset="0"/>
              </a:rPr>
              <a:t>Encyclopædia</a:t>
            </a:r>
            <a:r>
              <a:rPr lang="en-US" sz="1800" dirty="0">
                <a:effectLst/>
                <a:latin typeface="Corbel" panose="020B0503020204020204" pitchFamily="34" charset="0"/>
                <a:ea typeface="Calibri" panose="020F0502020204030204" pitchFamily="34" charset="0"/>
                <a:cs typeface="Times New Roman" panose="02020603050405020304" pitchFamily="18" charset="0"/>
              </a:rPr>
              <a:t> Britannica https://www.britannica.com/topic/Dolly-cloned-sheep#/media/1/866570/60421 (2021).</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31</a:t>
            </a:fld>
            <a:endParaRPr lang="en-US"/>
          </a:p>
        </p:txBody>
      </p:sp>
    </p:spTree>
    <p:extLst>
      <p:ext uri="{BB962C8B-B14F-4D97-AF65-F5344CB8AC3E}">
        <p14:creationId xmlns:p14="http://schemas.microsoft.com/office/powerpoint/2010/main" val="2925106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2.31: Dolly and the egg cell donor.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Roslin Institute. Dolly and her surrogate mother. The life of Dolly https://dolly.roslin.ed.ac.uk/facts/the-life-of-dolly/index.html.</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32</a:t>
            </a:fld>
            <a:endParaRPr lang="en-US"/>
          </a:p>
        </p:txBody>
      </p:sp>
    </p:spTree>
    <p:extLst>
      <p:ext uri="{BB962C8B-B14F-4D97-AF65-F5344CB8AC3E}">
        <p14:creationId xmlns:p14="http://schemas.microsoft.com/office/powerpoint/2010/main" val="653636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2.32: The promising technique of using engineered human iPSC-derived beta cells for monogenic diabetes.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Towards a functional cure for diabetes using stem cell-derived beta cells: Are we there yet?, Bourgeois S. et al. Cells 2021, 10, 191. 1-24. https://doi.org/10.3390/cells10010191.</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33</a:t>
            </a:fld>
            <a:endParaRPr lang="en-US"/>
          </a:p>
        </p:txBody>
      </p:sp>
    </p:spTree>
    <p:extLst>
      <p:ext uri="{BB962C8B-B14F-4D97-AF65-F5344CB8AC3E}">
        <p14:creationId xmlns:p14="http://schemas.microsoft.com/office/powerpoint/2010/main" val="328582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2.4:  Stem cell quiescence and the cell cycle.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Stem cell quiescence: the challenging path to activation, Urban and Cheung, 2021, Development 2021;148: dev165084.</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5</a:t>
            </a:fld>
            <a:endParaRPr lang="en-US"/>
          </a:p>
        </p:txBody>
      </p:sp>
    </p:spTree>
    <p:extLst>
      <p:ext uri="{BB962C8B-B14F-4D97-AF65-F5344CB8AC3E}">
        <p14:creationId xmlns:p14="http://schemas.microsoft.com/office/powerpoint/2010/main" val="268834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2.5: Schematic shows how a normal cell may receive signals that trigger cell death by several controlled biochemical pathways resulting in apoptosis, autophagy, necroptosis (which include oncosis and pyroptosis), or the uncontrolled disruptive necrosis pathway. </a:t>
            </a:r>
            <a:r>
              <a:rPr lang="en-US" sz="1800" b="1" dirty="0">
                <a:effectLst/>
                <a:latin typeface="Corbel" panose="020B0503020204020204" pitchFamily="34" charset="0"/>
                <a:ea typeface="Calibri" panose="020F0502020204030204" pitchFamily="34" charset="0"/>
                <a:cs typeface="Calibri" panose="020F0502020204030204" pitchFamily="34" charset="0"/>
              </a:rPr>
              <a:t>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6</a:t>
            </a:fld>
            <a:endParaRPr lang="en-US"/>
          </a:p>
        </p:txBody>
      </p:sp>
    </p:spTree>
    <p:extLst>
      <p:ext uri="{BB962C8B-B14F-4D97-AF65-F5344CB8AC3E}">
        <p14:creationId xmlns:p14="http://schemas.microsoft.com/office/powerpoint/2010/main" val="2989225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2.6:</a:t>
            </a:r>
            <a:r>
              <a:rPr lang="en-US" sz="1800" b="1" dirty="0">
                <a:effectLst/>
                <a:latin typeface="Corbel" panose="020B0503020204020204" pitchFamily="34" charset="0"/>
                <a:ea typeface="Calibri" panose="020F0502020204030204" pitchFamily="34" charset="0"/>
                <a:cs typeface="Times New Roman" panose="02020603050405020304" pitchFamily="18" charset="0"/>
              </a:rPr>
              <a:t> Electron micrographs of cell death occurring by apoptosis (a), necrosis (b), autophagy </a:t>
            </a:r>
            <a:r>
              <a:rPr lang="en-US" sz="1800" b="1" dirty="0">
                <a:effectLst/>
                <a:latin typeface="Corbel" panose="020B0503020204020204" pitchFamily="34" charset="0"/>
                <a:ea typeface="Calibri" panose="020F0502020204030204" pitchFamily="34" charset="0"/>
                <a:cs typeface="Calibri" panose="020F0502020204030204" pitchFamily="34" charset="0"/>
              </a:rPr>
              <a:t>or necroptosis.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Fink and Cookson in Infection and Immunity (2005) 73: 1907-1916.</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7</a:t>
            </a:fld>
            <a:endParaRPr lang="en-US"/>
          </a:p>
        </p:txBody>
      </p:sp>
    </p:spTree>
    <p:extLst>
      <p:ext uri="{BB962C8B-B14F-4D97-AF65-F5344CB8AC3E}">
        <p14:creationId xmlns:p14="http://schemas.microsoft.com/office/powerpoint/2010/main" val="4090098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2.7: FACS identifies cells (here MSCs grown in PLT (platelet lysate) or FCS (fetal calf serum)) that bind positively (greater that 99%)</a:t>
            </a:r>
            <a:r>
              <a:rPr lang="en-US" sz="1800" b="1" dirty="0">
                <a:effectLst/>
                <a:latin typeface="Corbel" panose="020B0503020204020204" pitchFamily="34" charset="0"/>
                <a:ea typeface="Calibri" panose="020F0502020204030204" pitchFamily="34" charset="0"/>
                <a:cs typeface="Calibri" panose="020F0502020204030204" pitchFamily="34" charset="0"/>
              </a:rPr>
              <a:t> with antibodies against surface molecules on cells versus those that do not bind (less than 2.5 %) to MSCs.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Calibri" panose="020F0502020204030204" pitchFamily="34" charset="0"/>
              </a:rPr>
              <a:t>From Global phenotypic characterization of human platelet lysate expanded MSCs by high-throughput flow cytometry, Reis et al., 2018, Scientific Reports  8;1-12.</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8</a:t>
            </a:fld>
            <a:endParaRPr lang="en-US"/>
          </a:p>
        </p:txBody>
      </p:sp>
    </p:spTree>
    <p:extLst>
      <p:ext uri="{BB962C8B-B14F-4D97-AF65-F5344CB8AC3E}">
        <p14:creationId xmlns:p14="http://schemas.microsoft.com/office/powerpoint/2010/main" val="18394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2.8</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b="1" dirty="0">
                <a:effectLst/>
                <a:latin typeface="Corbel" panose="020B0503020204020204" pitchFamily="34" charset="0"/>
                <a:ea typeface="Calibri" panose="020F0502020204030204" pitchFamily="34" charset="0"/>
                <a:cs typeface="Times New Roman" panose="02020603050405020304" pitchFamily="18" charset="0"/>
              </a:rPr>
              <a:t> Single colonies of stem cells may show differences in gene expression even among recent daughter cells within a single colony. Here each group of cells was probed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an</a:t>
            </a:r>
            <a:r>
              <a:rPr lang="en-US" sz="1800" b="1" dirty="0">
                <a:effectLst/>
                <a:latin typeface="Corbel" panose="020B0503020204020204" pitchFamily="34" charset="0"/>
                <a:ea typeface="Calibri" panose="020F0502020204030204" pitchFamily="34" charset="0"/>
                <a:cs typeface="Times New Roman" panose="02020603050405020304" pitchFamily="18" charset="0"/>
              </a:rPr>
              <a:t> RNA probe for the gene shown in the upper right of each pane.</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Carter et al., Gene Expression Patterns 8, 2008, 181–198.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9</a:t>
            </a:fld>
            <a:endParaRPr lang="en-US"/>
          </a:p>
        </p:txBody>
      </p:sp>
    </p:spTree>
    <p:extLst>
      <p:ext uri="{BB962C8B-B14F-4D97-AF65-F5344CB8AC3E}">
        <p14:creationId xmlns:p14="http://schemas.microsoft.com/office/powerpoint/2010/main" val="3854205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15000"/>
              </a:lnSpc>
              <a:spcAft>
                <a:spcPts val="1000"/>
              </a:spcAft>
            </a:pPr>
            <a:r>
              <a:rPr lang="en-GB" sz="1800" b="1" dirty="0">
                <a:effectLst/>
                <a:latin typeface="Corbel" panose="020B0503020204020204" pitchFamily="34" charset="0"/>
                <a:ea typeface="Calibri" panose="020F0502020204030204" pitchFamily="34" charset="0"/>
                <a:cs typeface="Times New Roman" panose="02020603050405020304" pitchFamily="18" charset="0"/>
              </a:rPr>
              <a:t>Figure 2.9: Targeted DNA modifications at gene regulatory regions (A) under the control of histone methylases (HMTs), histone acetyltransferases (HATs) and histone deacetylases (HDACs). B) the nuclear cell signalling events that must occur to turn on transcription of the stem cell Nanog gene is depicted.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dirty="0">
                <a:effectLst/>
                <a:latin typeface="Corbel" panose="020B0503020204020204" pitchFamily="34" charset="0"/>
                <a:ea typeface="Calibri" panose="020F0502020204030204" pitchFamily="34" charset="0"/>
                <a:cs typeface="Times New Roman" panose="02020603050405020304" pitchFamily="18" charset="0"/>
              </a:rPr>
              <a:t>From Adcock, I.A., Ford, P., Ito, K. and Barnes, P.J., 2006, Respiratory Research 7: 21.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F5C6619E-36FA-4346-9FFD-AD3D42ADF328}" type="slidenum">
              <a:rPr lang="en-US" smtClean="0"/>
              <a:t>10</a:t>
            </a:fld>
            <a:endParaRPr lang="en-US"/>
          </a:p>
        </p:txBody>
      </p:sp>
    </p:spTree>
    <p:extLst>
      <p:ext uri="{BB962C8B-B14F-4D97-AF65-F5344CB8AC3E}">
        <p14:creationId xmlns:p14="http://schemas.microsoft.com/office/powerpoint/2010/main" val="3629630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A141D6-D152-4469-911E-7D8DD8A32742}"/>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A06B3E65-84C8-46C6-B979-37DF8920A3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E0DE6E42-A52B-474F-AA7A-DA69E1D6B88E}"/>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B91499B2-8414-48A5-99AB-7CED7A5305EE}"/>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13254BD-BD6A-4EB0-966D-E6ADEC09A91C}"/>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1980608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DB59E-0429-46FA-BB98-A329300DB601}"/>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A7CD2B57-1724-43AB-B232-AAB1966D78FF}"/>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AF132500-87E5-457C-9C78-3A074B153D1A}"/>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2C2BE894-9A20-44E4-983A-D30975B8C62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08524529-0A49-4A76-8601-E71EB115AD78}"/>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72833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2AD3B070-17AA-4E3D-B8AE-B54893969A5A}"/>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58FC4E46-648D-40ED-8562-BA178F047B6C}"/>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190B97AB-9DDD-4C3D-A678-E40936D886D1}"/>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4FDEC852-EBD4-4936-A82D-B58DF3ABDF36}"/>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25E437F4-B89C-4627-AC65-FF726B7C5B0E}"/>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2693086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1F9E23-0948-4B83-A66E-AD81EBF0EC6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0113C213-F38A-431B-BAFE-8667F16D12A0}"/>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B457F301-154F-4C46-A289-27C230616BA9}"/>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2D015702-5C8B-429B-9265-28D6A11C8052}"/>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97E75753-2946-4208-83D7-6DCBE4717000}"/>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246653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DF14AD-E672-419A-8047-8562259ACF69}"/>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F7917CB4-250F-40A6-9678-1F28BB104C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EB9182A8-78EC-4F17-9408-ADBAA598A204}"/>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F548E3C0-D9B5-40BC-B0E5-8627025040F6}"/>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086C6B39-C019-418C-8154-44491AD9263C}"/>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2377574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E88A4B-9857-4F16-A254-87A7F7685B6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56434A32-139C-47A6-83A8-8450A823D25A}"/>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65DF3C4C-51EF-4BC0-8C89-AFC81BA80343}"/>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4833A169-D053-4C23-A482-955AEB27530A}"/>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6" name="Tijdelijke aanduiding voor voettekst 5">
            <a:extLst>
              <a:ext uri="{FF2B5EF4-FFF2-40B4-BE49-F238E27FC236}">
                <a16:creationId xmlns:a16="http://schemas.microsoft.com/office/drawing/2014/main" id="{84FE9B7C-9762-4686-B602-A52DA25D1361}"/>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BB686C09-8B4B-4AD5-B559-A0B3AAC5627C}"/>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829751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F0C9E6-8E4E-4F03-B786-99475CD5962E}"/>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140C8137-4E89-4666-9BB9-CCA990E25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931AAF21-A214-4F44-8B0F-1FD816B740C9}"/>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042A093B-028B-432A-9F11-105895102A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30FA3E2F-BA55-4D97-8580-470E67301ABC}"/>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23F309A6-0414-4593-8D96-3B6CEA95EC36}"/>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8" name="Tijdelijke aanduiding voor voettekst 7">
            <a:extLst>
              <a:ext uri="{FF2B5EF4-FFF2-40B4-BE49-F238E27FC236}">
                <a16:creationId xmlns:a16="http://schemas.microsoft.com/office/drawing/2014/main" id="{6215BCE3-9A50-4FDB-BFD8-ED9157994C0D}"/>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67A9CCE0-68FD-45CD-9D82-9B83D90F9859}"/>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3394146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FEA5FC-E2C5-4CB9-8418-7C447CF445C2}"/>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FB6B68E1-BC65-43DD-A5FD-3C66D206219E}"/>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4" name="Tijdelijke aanduiding voor voettekst 3">
            <a:extLst>
              <a:ext uri="{FF2B5EF4-FFF2-40B4-BE49-F238E27FC236}">
                <a16:creationId xmlns:a16="http://schemas.microsoft.com/office/drawing/2014/main" id="{317F9C19-BA9F-456B-9E8E-A86472B4162D}"/>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CE2324B8-9C3C-4C27-BB55-F653FFDB36BE}"/>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1357877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279F503-2668-4C27-95FD-3236DAE52588}"/>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3" name="Tijdelijke aanduiding voor voettekst 2">
            <a:extLst>
              <a:ext uri="{FF2B5EF4-FFF2-40B4-BE49-F238E27FC236}">
                <a16:creationId xmlns:a16="http://schemas.microsoft.com/office/drawing/2014/main" id="{DB4FB294-330D-4E08-9F31-C5C443B32BE0}"/>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A0DA5F5B-8765-4B2E-932C-89B392D73D7D}"/>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3373081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D19CA-E07B-4465-92E9-8B14A70AC4B3}"/>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59839A-B726-4A86-A91B-4ABBF60FF6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A85AF9E6-C3A9-4D84-A08A-482FBD789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0663A27E-BFD4-4CD1-B5C9-C5AB737CBCFA}"/>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6" name="Tijdelijke aanduiding voor voettekst 5">
            <a:extLst>
              <a:ext uri="{FF2B5EF4-FFF2-40B4-BE49-F238E27FC236}">
                <a16:creationId xmlns:a16="http://schemas.microsoft.com/office/drawing/2014/main" id="{237FA9F1-2DD0-468E-B4F0-71252C4DC5E7}"/>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90F8748-C922-486D-A46E-FEC392F3DD82}"/>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24843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900EAA-9B1B-4C4D-845B-D673207DFBF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F17CE799-DD12-47C4-B145-B6F92CCD46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10055789-B1D4-45F6-AD3F-E3CD17008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3922D9DB-A214-4F30-A4D6-72179A8DD75B}"/>
              </a:ext>
            </a:extLst>
          </p:cNvPr>
          <p:cNvSpPr>
            <a:spLocks noGrp="1"/>
          </p:cNvSpPr>
          <p:nvPr>
            <p:ph type="dt" sz="half" idx="10"/>
          </p:nvPr>
        </p:nvSpPr>
        <p:spPr/>
        <p:txBody>
          <a:bodyPr/>
          <a:lstStyle/>
          <a:p>
            <a:fld id="{2120BFA2-9EBE-4FA7-8A21-CE4976237E15}" type="datetimeFigureOut">
              <a:rPr lang="en-US" smtClean="0"/>
              <a:t>9/21/2022</a:t>
            </a:fld>
            <a:endParaRPr lang="en-US"/>
          </a:p>
        </p:txBody>
      </p:sp>
      <p:sp>
        <p:nvSpPr>
          <p:cNvPr id="6" name="Tijdelijke aanduiding voor voettekst 5">
            <a:extLst>
              <a:ext uri="{FF2B5EF4-FFF2-40B4-BE49-F238E27FC236}">
                <a16:creationId xmlns:a16="http://schemas.microsoft.com/office/drawing/2014/main" id="{5D228CA0-3557-4F7E-A759-00BD5AD73ACA}"/>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D84A31E1-417C-4D3D-B3F3-96A233330111}"/>
              </a:ext>
            </a:extLst>
          </p:cNvPr>
          <p:cNvSpPr>
            <a:spLocks noGrp="1"/>
          </p:cNvSpPr>
          <p:nvPr>
            <p:ph type="sldNum" sz="quarter" idx="12"/>
          </p:nvPr>
        </p:nvSpPr>
        <p:spPr/>
        <p:txBody>
          <a:bodyPr/>
          <a:lstStyle/>
          <a:p>
            <a:fld id="{32729DF2-3BBA-4111-A8BD-0FF39966C994}" type="slidenum">
              <a:rPr lang="en-US" smtClean="0"/>
              <a:t>‹nr.›</a:t>
            </a:fld>
            <a:endParaRPr lang="en-US"/>
          </a:p>
        </p:txBody>
      </p:sp>
    </p:spTree>
    <p:extLst>
      <p:ext uri="{BB962C8B-B14F-4D97-AF65-F5344CB8AC3E}">
        <p14:creationId xmlns:p14="http://schemas.microsoft.com/office/powerpoint/2010/main" val="4240481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4BAE16C4-F7BA-41E7-AC06-A3E7016A69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A0E17F30-2D91-4269-864B-3B843F047D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4169FF6A-095E-41DE-9DAD-AC0B7751A5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20BFA2-9EBE-4FA7-8A21-CE4976237E15}"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EE082F10-63DA-4118-8D67-338AC21A4C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C9E93042-34D6-4484-8FDD-35C3C3D879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729DF2-3BBA-4111-A8BD-0FF39966C994}" type="slidenum">
              <a:rPr lang="en-US" smtClean="0"/>
              <a:t>‹nr.›</a:t>
            </a:fld>
            <a:endParaRPr lang="en-US"/>
          </a:p>
        </p:txBody>
      </p:sp>
    </p:spTree>
    <p:extLst>
      <p:ext uri="{BB962C8B-B14F-4D97-AF65-F5344CB8AC3E}">
        <p14:creationId xmlns:p14="http://schemas.microsoft.com/office/powerpoint/2010/main" val="2964322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9F3EC2D0-1CE7-46F8-A68A-A93CB414E8B8}"/>
              </a:ext>
            </a:extLst>
          </p:cNvPr>
          <p:cNvSpPr>
            <a:spLocks noGrp="1"/>
          </p:cNvSpPr>
          <p:nvPr>
            <p:ph type="ctrTitle"/>
          </p:nvPr>
        </p:nvSpPr>
        <p:spPr>
          <a:xfrm>
            <a:off x="1126067" y="2241285"/>
            <a:ext cx="10312400" cy="1187715"/>
          </a:xfrm>
        </p:spPr>
        <p:txBody>
          <a:bodyPr>
            <a:noAutofit/>
          </a:bodyPr>
          <a:lstStyle/>
          <a:p>
            <a:r>
              <a:rPr lang="en-US" sz="5400" dirty="0">
                <a:latin typeface="Corbel" panose="020B0503020204020204" pitchFamily="34" charset="0"/>
              </a:rPr>
              <a:t>Chapter 2 – Stem cell</a:t>
            </a:r>
          </a:p>
        </p:txBody>
      </p:sp>
    </p:spTree>
    <p:extLst>
      <p:ext uri="{BB962C8B-B14F-4D97-AF65-F5344CB8AC3E}">
        <p14:creationId xmlns:p14="http://schemas.microsoft.com/office/powerpoint/2010/main" val="1034153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5F27A5B-43C0-43AE-8314-F482DF6BC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97" y="1354014"/>
            <a:ext cx="5480634" cy="4594699"/>
          </a:xfrm>
          <a:prstGeom prst="rect">
            <a:avLst/>
          </a:prstGeom>
        </p:spPr>
      </p:pic>
      <p:pic>
        <p:nvPicPr>
          <p:cNvPr id="5" name="Afbeelding 4">
            <a:extLst>
              <a:ext uri="{FF2B5EF4-FFF2-40B4-BE49-F238E27FC236}">
                <a16:creationId xmlns:a16="http://schemas.microsoft.com/office/drawing/2014/main" id="{E6485A88-6BE8-4282-9869-9ED5F2ADF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631" y="2266860"/>
            <a:ext cx="6169325" cy="3681853"/>
          </a:xfrm>
          <a:prstGeom prst="rect">
            <a:avLst/>
          </a:prstGeom>
        </p:spPr>
      </p:pic>
      <p:sp>
        <p:nvSpPr>
          <p:cNvPr id="4" name="Footer Placeholder 1">
            <a:extLst>
              <a:ext uri="{FF2B5EF4-FFF2-40B4-BE49-F238E27FC236}">
                <a16:creationId xmlns:a16="http://schemas.microsoft.com/office/drawing/2014/main" id="{DD503631-7B1D-4DEC-AFBA-1DF928F5DE2C}"/>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53060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255B770B-885F-4462-9470-76F897499735}"/>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5" name="Afbeelding 4">
            <a:extLst>
              <a:ext uri="{FF2B5EF4-FFF2-40B4-BE49-F238E27FC236}">
                <a16:creationId xmlns:a16="http://schemas.microsoft.com/office/drawing/2014/main" id="{7FF4174F-8BD9-419E-AEC6-709832257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333" y="0"/>
            <a:ext cx="4195041" cy="6858000"/>
          </a:xfrm>
          <a:prstGeom prst="rect">
            <a:avLst/>
          </a:prstGeom>
        </p:spPr>
      </p:pic>
    </p:spTree>
    <p:extLst>
      <p:ext uri="{BB962C8B-B14F-4D97-AF65-F5344CB8AC3E}">
        <p14:creationId xmlns:p14="http://schemas.microsoft.com/office/powerpoint/2010/main" val="1730826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E3DA67CC-DD61-42DD-8D77-22C45299CDBD}"/>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5" name="Afbeelding 4">
            <a:extLst>
              <a:ext uri="{FF2B5EF4-FFF2-40B4-BE49-F238E27FC236}">
                <a16:creationId xmlns:a16="http://schemas.microsoft.com/office/drawing/2014/main" id="{C20E82FB-E4FE-4DE7-AF49-E5FB635E7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551" y="902751"/>
            <a:ext cx="8740897" cy="5052498"/>
          </a:xfrm>
          <a:prstGeom prst="rect">
            <a:avLst/>
          </a:prstGeom>
        </p:spPr>
      </p:pic>
    </p:spTree>
    <p:extLst>
      <p:ext uri="{BB962C8B-B14F-4D97-AF65-F5344CB8AC3E}">
        <p14:creationId xmlns:p14="http://schemas.microsoft.com/office/powerpoint/2010/main" val="385190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4258487-E617-4559-B5C3-70B63B416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592" y="536440"/>
            <a:ext cx="7754816" cy="5785120"/>
          </a:xfrm>
          <a:prstGeom prst="rect">
            <a:avLst/>
          </a:prstGeom>
        </p:spPr>
      </p:pic>
      <p:sp>
        <p:nvSpPr>
          <p:cNvPr id="4" name="Footer Placeholder 1">
            <a:extLst>
              <a:ext uri="{FF2B5EF4-FFF2-40B4-BE49-F238E27FC236}">
                <a16:creationId xmlns:a16="http://schemas.microsoft.com/office/drawing/2014/main" id="{1045394F-7DE5-402E-8E70-F612596C83D3}"/>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76892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97C3083D-DF43-439E-B612-1A67DB3C1724}"/>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5" name="Afbeelding 4">
            <a:extLst>
              <a:ext uri="{FF2B5EF4-FFF2-40B4-BE49-F238E27FC236}">
                <a16:creationId xmlns:a16="http://schemas.microsoft.com/office/drawing/2014/main" id="{BDCFA2F8-4558-4A81-A0A8-33785C7A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2571" y="190500"/>
            <a:ext cx="5382768" cy="6096000"/>
          </a:xfrm>
          <a:prstGeom prst="rect">
            <a:avLst/>
          </a:prstGeom>
        </p:spPr>
      </p:pic>
    </p:spTree>
    <p:extLst>
      <p:ext uri="{BB962C8B-B14F-4D97-AF65-F5344CB8AC3E}">
        <p14:creationId xmlns:p14="http://schemas.microsoft.com/office/powerpoint/2010/main" val="3613173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7D4306BD-54FE-43E6-8FB8-C03BD16755D6}"/>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5" name="Afbeelding 4">
            <a:extLst>
              <a:ext uri="{FF2B5EF4-FFF2-40B4-BE49-F238E27FC236}">
                <a16:creationId xmlns:a16="http://schemas.microsoft.com/office/drawing/2014/main" id="{BEC99392-FDD9-4E7D-9B7D-CCD410FC9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140" y="616274"/>
            <a:ext cx="6289837" cy="5308090"/>
          </a:xfrm>
          <a:prstGeom prst="rect">
            <a:avLst/>
          </a:prstGeom>
        </p:spPr>
      </p:pic>
    </p:spTree>
    <p:extLst>
      <p:ext uri="{BB962C8B-B14F-4D97-AF65-F5344CB8AC3E}">
        <p14:creationId xmlns:p14="http://schemas.microsoft.com/office/powerpoint/2010/main" val="4025034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31D3A1D-9BEA-4746-944A-C35B7E40B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35" y="1037492"/>
            <a:ext cx="10402329" cy="4783016"/>
          </a:xfrm>
          <a:prstGeom prst="rect">
            <a:avLst/>
          </a:prstGeom>
        </p:spPr>
      </p:pic>
      <p:sp>
        <p:nvSpPr>
          <p:cNvPr id="4" name="Footer Placeholder 1">
            <a:extLst>
              <a:ext uri="{FF2B5EF4-FFF2-40B4-BE49-F238E27FC236}">
                <a16:creationId xmlns:a16="http://schemas.microsoft.com/office/drawing/2014/main" id="{AC8164CA-3AB2-4EDB-8054-11BB94FC92E1}"/>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227753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7D0509A-96D4-429F-8773-CB5DB14B0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776" y="1107831"/>
            <a:ext cx="9520448" cy="4642338"/>
          </a:xfrm>
          <a:prstGeom prst="rect">
            <a:avLst/>
          </a:prstGeom>
        </p:spPr>
      </p:pic>
      <p:sp>
        <p:nvSpPr>
          <p:cNvPr id="4" name="Footer Placeholder 1">
            <a:extLst>
              <a:ext uri="{FF2B5EF4-FFF2-40B4-BE49-F238E27FC236}">
                <a16:creationId xmlns:a16="http://schemas.microsoft.com/office/drawing/2014/main" id="{E29C4650-42FB-481B-AD10-22C6A9534734}"/>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405129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BD5EEB4E-C878-4E41-916A-3CE676D2DDCD}"/>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5" name="Afbeelding 4">
            <a:extLst>
              <a:ext uri="{FF2B5EF4-FFF2-40B4-BE49-F238E27FC236}">
                <a16:creationId xmlns:a16="http://schemas.microsoft.com/office/drawing/2014/main" id="{3494D427-2DEA-4388-B519-BE8D78C0C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901" y="628826"/>
            <a:ext cx="6493949" cy="5242596"/>
          </a:xfrm>
          <a:prstGeom prst="rect">
            <a:avLst/>
          </a:prstGeom>
        </p:spPr>
      </p:pic>
    </p:spTree>
    <p:extLst>
      <p:ext uri="{BB962C8B-B14F-4D97-AF65-F5344CB8AC3E}">
        <p14:creationId xmlns:p14="http://schemas.microsoft.com/office/powerpoint/2010/main" val="1019049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5558B1D6-51E4-4C04-BF5D-151E0E7906B1}"/>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5" name="Afbeelding 4">
            <a:extLst>
              <a:ext uri="{FF2B5EF4-FFF2-40B4-BE49-F238E27FC236}">
                <a16:creationId xmlns:a16="http://schemas.microsoft.com/office/drawing/2014/main" id="{B295F3A0-D4E6-474C-88E0-ECD098D49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252" y="190500"/>
            <a:ext cx="7907953" cy="6026864"/>
          </a:xfrm>
          <a:prstGeom prst="rect">
            <a:avLst/>
          </a:prstGeom>
        </p:spPr>
      </p:pic>
    </p:spTree>
    <p:extLst>
      <p:ext uri="{BB962C8B-B14F-4D97-AF65-F5344CB8AC3E}">
        <p14:creationId xmlns:p14="http://schemas.microsoft.com/office/powerpoint/2010/main" val="3282244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3755520-AFD9-435D-B9AA-FAFEC127E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402" y="817684"/>
            <a:ext cx="9373196" cy="5222631"/>
          </a:xfrm>
          <a:prstGeom prst="rect">
            <a:avLst/>
          </a:prstGeom>
        </p:spPr>
      </p:pic>
      <p:sp>
        <p:nvSpPr>
          <p:cNvPr id="8" name="Footer Placeholder 1">
            <a:extLst>
              <a:ext uri="{FF2B5EF4-FFF2-40B4-BE49-F238E27FC236}">
                <a16:creationId xmlns:a16="http://schemas.microsoft.com/office/drawing/2014/main" id="{493A8751-8C4A-4D8D-988C-9E5619B1B0FE}"/>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26080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772B3D5-083A-4808-A4AF-76B1A4C84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301" y="605297"/>
            <a:ext cx="6225397" cy="5647405"/>
          </a:xfrm>
          <a:prstGeom prst="rect">
            <a:avLst/>
          </a:prstGeom>
        </p:spPr>
      </p:pic>
      <p:sp>
        <p:nvSpPr>
          <p:cNvPr id="4" name="Footer Placeholder 1">
            <a:extLst>
              <a:ext uri="{FF2B5EF4-FFF2-40B4-BE49-F238E27FC236}">
                <a16:creationId xmlns:a16="http://schemas.microsoft.com/office/drawing/2014/main" id="{EE3634CE-8918-4023-921F-4A6EE22F349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470138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4A3EA22-2707-4C94-80DE-41A6C7F9D8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339" y="285698"/>
            <a:ext cx="4431322" cy="6286604"/>
          </a:xfrm>
          <a:prstGeom prst="rect">
            <a:avLst/>
          </a:prstGeom>
        </p:spPr>
      </p:pic>
      <p:sp>
        <p:nvSpPr>
          <p:cNvPr id="4" name="Footer Placeholder 1">
            <a:extLst>
              <a:ext uri="{FF2B5EF4-FFF2-40B4-BE49-F238E27FC236}">
                <a16:creationId xmlns:a16="http://schemas.microsoft.com/office/drawing/2014/main" id="{C7A675F0-1366-46BD-912F-9C82C51BEBC7}"/>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164911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ontvangstbewijs&#10;&#10;Automatisch gegenereerde beschrijving">
            <a:extLst>
              <a:ext uri="{FF2B5EF4-FFF2-40B4-BE49-F238E27FC236}">
                <a16:creationId xmlns:a16="http://schemas.microsoft.com/office/drawing/2014/main" id="{281B1916-F7EE-4E0C-8C90-4B99A75BC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643" y="0"/>
            <a:ext cx="5468557" cy="6858000"/>
          </a:xfrm>
          <a:prstGeom prst="rect">
            <a:avLst/>
          </a:prstGeom>
        </p:spPr>
      </p:pic>
      <p:sp>
        <p:nvSpPr>
          <p:cNvPr id="4" name="Footer Placeholder 1">
            <a:extLst>
              <a:ext uri="{FF2B5EF4-FFF2-40B4-BE49-F238E27FC236}">
                <a16:creationId xmlns:a16="http://schemas.microsoft.com/office/drawing/2014/main" id="{1A5BA90A-2489-4915-A059-0800F64CAC1C}"/>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076781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A49C9EC-8DBC-47A6-BFA4-3CE4EF012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948" y="726948"/>
            <a:ext cx="5404104" cy="5404104"/>
          </a:xfrm>
          <a:prstGeom prst="rect">
            <a:avLst/>
          </a:prstGeom>
        </p:spPr>
      </p:pic>
      <p:sp>
        <p:nvSpPr>
          <p:cNvPr id="4" name="Footer Placeholder 1">
            <a:extLst>
              <a:ext uri="{FF2B5EF4-FFF2-40B4-BE49-F238E27FC236}">
                <a16:creationId xmlns:a16="http://schemas.microsoft.com/office/drawing/2014/main" id="{ABD43D88-EB32-4BBA-AB41-437724144C1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28023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buiten, gras, zoogdier, neushoorn&#10;&#10;Automatisch gegenereerde beschrijving">
            <a:extLst>
              <a:ext uri="{FF2B5EF4-FFF2-40B4-BE49-F238E27FC236}">
                <a16:creationId xmlns:a16="http://schemas.microsoft.com/office/drawing/2014/main" id="{1F45B635-7636-48C0-B299-77BF66343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887" y="1136118"/>
            <a:ext cx="9142225" cy="4585763"/>
          </a:xfrm>
          <a:prstGeom prst="rect">
            <a:avLst/>
          </a:prstGeom>
        </p:spPr>
      </p:pic>
      <p:sp>
        <p:nvSpPr>
          <p:cNvPr id="4" name="Footer Placeholder 1">
            <a:extLst>
              <a:ext uri="{FF2B5EF4-FFF2-40B4-BE49-F238E27FC236}">
                <a16:creationId xmlns:a16="http://schemas.microsoft.com/office/drawing/2014/main" id="{DAA596C4-4AF6-44EB-87A8-2258B3E0F984}"/>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376716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15FFBD8-920C-42F8-BBA2-D5B712F90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586" y="223107"/>
            <a:ext cx="5002827" cy="6411786"/>
          </a:xfrm>
          <a:prstGeom prst="rect">
            <a:avLst/>
          </a:prstGeom>
        </p:spPr>
      </p:pic>
      <p:sp>
        <p:nvSpPr>
          <p:cNvPr id="4" name="Footer Placeholder 1">
            <a:extLst>
              <a:ext uri="{FF2B5EF4-FFF2-40B4-BE49-F238E27FC236}">
                <a16:creationId xmlns:a16="http://schemas.microsoft.com/office/drawing/2014/main" id="{F8B45941-3FA8-44F1-9B77-89CCCDF46EBE}"/>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316931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6ABAACCD-C30E-41A0-A5B1-BEAC596BB927}"/>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5" name="Afbeelding 4">
            <a:extLst>
              <a:ext uri="{FF2B5EF4-FFF2-40B4-BE49-F238E27FC236}">
                <a16:creationId xmlns:a16="http://schemas.microsoft.com/office/drawing/2014/main" id="{CCD95D3F-3C7F-4C46-8FC2-E9C338EBA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941" y="190500"/>
            <a:ext cx="4194259" cy="6539696"/>
          </a:xfrm>
          <a:prstGeom prst="rect">
            <a:avLst/>
          </a:prstGeom>
        </p:spPr>
      </p:pic>
    </p:spTree>
    <p:extLst>
      <p:ext uri="{BB962C8B-B14F-4D97-AF65-F5344CB8AC3E}">
        <p14:creationId xmlns:p14="http://schemas.microsoft.com/office/powerpoint/2010/main" val="3522904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1D12454-AAA7-46AE-A5E9-0E96F348F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681" y="0"/>
            <a:ext cx="5319592" cy="6858000"/>
          </a:xfrm>
          <a:prstGeom prst="rect">
            <a:avLst/>
          </a:prstGeom>
        </p:spPr>
      </p:pic>
      <p:sp>
        <p:nvSpPr>
          <p:cNvPr id="4" name="Footer Placeholder 1">
            <a:extLst>
              <a:ext uri="{FF2B5EF4-FFF2-40B4-BE49-F238E27FC236}">
                <a16:creationId xmlns:a16="http://schemas.microsoft.com/office/drawing/2014/main" id="{AF3E46D4-A6D3-466A-A7EB-ACBF3593F4EB}"/>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811997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E4E9641E-53CC-41B6-9CA9-B822C73F0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722" y="61722"/>
            <a:ext cx="6734556" cy="6734556"/>
          </a:xfrm>
          <a:prstGeom prst="rect">
            <a:avLst/>
          </a:prstGeom>
        </p:spPr>
      </p:pic>
      <p:sp>
        <p:nvSpPr>
          <p:cNvPr id="4" name="Footer Placeholder 1">
            <a:extLst>
              <a:ext uri="{FF2B5EF4-FFF2-40B4-BE49-F238E27FC236}">
                <a16:creationId xmlns:a16="http://schemas.microsoft.com/office/drawing/2014/main" id="{3451C659-240A-4A8B-BE2D-22AB4F4E69CB}"/>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348749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43AB4120-DF6F-416E-8BD6-5245724533C1}"/>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5" name="Afbeelding 4">
            <a:extLst>
              <a:ext uri="{FF2B5EF4-FFF2-40B4-BE49-F238E27FC236}">
                <a16:creationId xmlns:a16="http://schemas.microsoft.com/office/drawing/2014/main" id="{CEA50604-D5EA-4664-918B-45D6001D7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5638" y="380650"/>
            <a:ext cx="5020723" cy="5655837"/>
          </a:xfrm>
          <a:prstGeom prst="rect">
            <a:avLst/>
          </a:prstGeom>
        </p:spPr>
      </p:pic>
    </p:spTree>
    <p:extLst>
      <p:ext uri="{BB962C8B-B14F-4D97-AF65-F5344CB8AC3E}">
        <p14:creationId xmlns:p14="http://schemas.microsoft.com/office/powerpoint/2010/main" val="382368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EB808174-224B-4EF9-93F3-BC56E94D4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804" y="590339"/>
            <a:ext cx="5082392" cy="5677321"/>
          </a:xfrm>
          <a:prstGeom prst="rect">
            <a:avLst/>
          </a:prstGeom>
        </p:spPr>
      </p:pic>
      <p:sp>
        <p:nvSpPr>
          <p:cNvPr id="4" name="Footer Placeholder 1">
            <a:extLst>
              <a:ext uri="{FF2B5EF4-FFF2-40B4-BE49-F238E27FC236}">
                <a16:creationId xmlns:a16="http://schemas.microsoft.com/office/drawing/2014/main" id="{440A9585-BBE3-4249-B29B-5A61E1EC1658}"/>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972788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A266E450-2EDF-4854-A12E-C3F8C7E8DAFC}"/>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5" name="Afbeelding 4">
            <a:extLst>
              <a:ext uri="{FF2B5EF4-FFF2-40B4-BE49-F238E27FC236}">
                <a16:creationId xmlns:a16="http://schemas.microsoft.com/office/drawing/2014/main" id="{228E8991-3692-4058-BBF3-056E52E80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949" y="335665"/>
            <a:ext cx="6301902" cy="5948607"/>
          </a:xfrm>
          <a:prstGeom prst="rect">
            <a:avLst/>
          </a:prstGeom>
        </p:spPr>
      </p:pic>
    </p:spTree>
    <p:extLst>
      <p:ext uri="{BB962C8B-B14F-4D97-AF65-F5344CB8AC3E}">
        <p14:creationId xmlns:p14="http://schemas.microsoft.com/office/powerpoint/2010/main" val="3502846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4D3B354-B902-4301-A138-AE5C06009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55" y="190500"/>
            <a:ext cx="8102545" cy="5961026"/>
          </a:xfrm>
          <a:prstGeom prst="rect">
            <a:avLst/>
          </a:prstGeom>
        </p:spPr>
      </p:pic>
      <p:sp>
        <p:nvSpPr>
          <p:cNvPr id="4" name="Footer Placeholder 1">
            <a:extLst>
              <a:ext uri="{FF2B5EF4-FFF2-40B4-BE49-F238E27FC236}">
                <a16:creationId xmlns:a16="http://schemas.microsoft.com/office/drawing/2014/main" id="{698D7F15-A622-46C3-8182-5358F8BC483C}"/>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4093791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staand, gras, zoogdier, schapen&#10;&#10;Automatisch gegenereerde beschrijving">
            <a:extLst>
              <a:ext uri="{FF2B5EF4-FFF2-40B4-BE49-F238E27FC236}">
                <a16:creationId xmlns:a16="http://schemas.microsoft.com/office/drawing/2014/main" id="{96DE262D-732E-4F7D-975B-C0B4F0D04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028" y="1477107"/>
            <a:ext cx="4239944" cy="3903785"/>
          </a:xfrm>
          <a:prstGeom prst="rect">
            <a:avLst/>
          </a:prstGeom>
        </p:spPr>
      </p:pic>
      <p:sp>
        <p:nvSpPr>
          <p:cNvPr id="4" name="Footer Placeholder 1">
            <a:extLst>
              <a:ext uri="{FF2B5EF4-FFF2-40B4-BE49-F238E27FC236}">
                <a16:creationId xmlns:a16="http://schemas.microsoft.com/office/drawing/2014/main" id="{EEAE87F2-E767-4502-8ED6-B64841E1F9A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436750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66C3CA5-8E35-40B3-BA3F-EB13564A6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472" y="707516"/>
            <a:ext cx="9643055" cy="5442968"/>
          </a:xfrm>
          <a:prstGeom prst="rect">
            <a:avLst/>
          </a:prstGeom>
        </p:spPr>
      </p:pic>
      <p:sp>
        <p:nvSpPr>
          <p:cNvPr id="4" name="Footer Placeholder 1">
            <a:extLst>
              <a:ext uri="{FF2B5EF4-FFF2-40B4-BE49-F238E27FC236}">
                <a16:creationId xmlns:a16="http://schemas.microsoft.com/office/drawing/2014/main" id="{E8B7DACC-96D0-4E19-8C5B-ACA7FC90EE6B}"/>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142940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binnen, plastic, blauw&#10;&#10;Automatisch gegenereerde beschrijving">
            <a:extLst>
              <a:ext uri="{FF2B5EF4-FFF2-40B4-BE49-F238E27FC236}">
                <a16:creationId xmlns:a16="http://schemas.microsoft.com/office/drawing/2014/main" id="{59143432-227C-4784-81DF-69A11D3DF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169" y="625768"/>
            <a:ext cx="4501661" cy="5606463"/>
          </a:xfrm>
          <a:prstGeom prst="rect">
            <a:avLst/>
          </a:prstGeom>
        </p:spPr>
      </p:pic>
      <p:sp>
        <p:nvSpPr>
          <p:cNvPr id="4" name="Footer Placeholder 1">
            <a:extLst>
              <a:ext uri="{FF2B5EF4-FFF2-40B4-BE49-F238E27FC236}">
                <a16:creationId xmlns:a16="http://schemas.microsoft.com/office/drawing/2014/main" id="{A135BFF1-41FC-463A-A283-2140C21C2F1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383109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50189E8-6D8A-4C73-BBDC-F79B239D8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715" y="628711"/>
            <a:ext cx="6664569" cy="5600577"/>
          </a:xfrm>
          <a:prstGeom prst="rect">
            <a:avLst/>
          </a:prstGeom>
        </p:spPr>
      </p:pic>
      <p:sp>
        <p:nvSpPr>
          <p:cNvPr id="4" name="Footer Placeholder 1">
            <a:extLst>
              <a:ext uri="{FF2B5EF4-FFF2-40B4-BE49-F238E27FC236}">
                <a16:creationId xmlns:a16="http://schemas.microsoft.com/office/drawing/2014/main" id="{B93025B8-01FB-4079-8452-55E57C808F6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267763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FCE9EDC-8E23-48CE-BE2A-D370F7275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676" y="792768"/>
            <a:ext cx="4794647" cy="5272464"/>
          </a:xfrm>
          <a:prstGeom prst="rect">
            <a:avLst/>
          </a:prstGeom>
        </p:spPr>
      </p:pic>
      <p:sp>
        <p:nvSpPr>
          <p:cNvPr id="4" name="Footer Placeholder 1">
            <a:extLst>
              <a:ext uri="{FF2B5EF4-FFF2-40B4-BE49-F238E27FC236}">
                <a16:creationId xmlns:a16="http://schemas.microsoft.com/office/drawing/2014/main" id="{5E440DE4-D0EE-4D71-AAB7-366225891817}"/>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673079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9FFB2EB7-832B-475B-8B77-5762BF39F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043" y="2002575"/>
            <a:ext cx="7191913" cy="2852849"/>
          </a:xfrm>
          <a:prstGeom prst="rect">
            <a:avLst/>
          </a:prstGeom>
        </p:spPr>
      </p:pic>
      <p:sp>
        <p:nvSpPr>
          <p:cNvPr id="4" name="Footer Placeholder 1">
            <a:extLst>
              <a:ext uri="{FF2B5EF4-FFF2-40B4-BE49-F238E27FC236}">
                <a16:creationId xmlns:a16="http://schemas.microsoft.com/office/drawing/2014/main" id="{04A5290F-C25A-424B-A15A-0336AB01D65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823380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elektronica, toetsenbord, rekenmachine&#10;&#10;Automatisch gegenereerde beschrijving">
            <a:extLst>
              <a:ext uri="{FF2B5EF4-FFF2-40B4-BE49-F238E27FC236}">
                <a16:creationId xmlns:a16="http://schemas.microsoft.com/office/drawing/2014/main" id="{7F3C065A-18DE-4EE7-8D7F-C133EC988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129" y="260838"/>
            <a:ext cx="5549742" cy="5867649"/>
          </a:xfrm>
          <a:prstGeom prst="rect">
            <a:avLst/>
          </a:prstGeom>
        </p:spPr>
      </p:pic>
      <p:sp>
        <p:nvSpPr>
          <p:cNvPr id="4" name="Footer Placeholder 1">
            <a:extLst>
              <a:ext uri="{FF2B5EF4-FFF2-40B4-BE49-F238E27FC236}">
                <a16:creationId xmlns:a16="http://schemas.microsoft.com/office/drawing/2014/main" id="{F4BE83F6-FAA9-4648-AD6E-A58E1C6CDB91}"/>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139840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E64735BC-B417-4F96-AFA7-439892092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2385" y="495335"/>
            <a:ext cx="3974123" cy="5937389"/>
          </a:xfrm>
          <a:prstGeom prst="rect">
            <a:avLst/>
          </a:prstGeom>
        </p:spPr>
      </p:pic>
      <p:sp>
        <p:nvSpPr>
          <p:cNvPr id="4" name="Footer Placeholder 1">
            <a:extLst>
              <a:ext uri="{FF2B5EF4-FFF2-40B4-BE49-F238E27FC236}">
                <a16:creationId xmlns:a16="http://schemas.microsoft.com/office/drawing/2014/main" id="{4F446070-6A9D-4253-AF7F-B38CF11886B8}"/>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96935306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2469</Words>
  <Application>Microsoft Office PowerPoint</Application>
  <PresentationFormat>Breedbeeld</PresentationFormat>
  <Paragraphs>125</Paragraphs>
  <Slides>33</Slides>
  <Notes>32</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33</vt:i4>
      </vt:variant>
    </vt:vector>
  </HeadingPairs>
  <TitlesOfParts>
    <vt:vector size="38" baseType="lpstr">
      <vt:lpstr>Arial</vt:lpstr>
      <vt:lpstr>Calibri</vt:lpstr>
      <vt:lpstr>Calibri Light</vt:lpstr>
      <vt:lpstr>Corbel</vt:lpstr>
      <vt:lpstr>Kantoorthema</vt:lpstr>
      <vt:lpstr>Chapter 2 – Stem cell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 Stem cell</dc:title>
  <dc:creator>Bouwens, Anne</dc:creator>
  <cp:lastModifiedBy>Bouwens, Anne</cp:lastModifiedBy>
  <cp:revision>4</cp:revision>
  <dcterms:created xsi:type="dcterms:W3CDTF">2022-05-17T08:28:57Z</dcterms:created>
  <dcterms:modified xsi:type="dcterms:W3CDTF">2022-09-21T20:02:41Z</dcterms:modified>
</cp:coreProperties>
</file>